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81" r:id="rId2"/>
  </p:sldMasterIdLst>
  <p:sldIdLst>
    <p:sldId id="256" r:id="rId3"/>
    <p:sldId id="257" r:id="rId4"/>
    <p:sldId id="258" r:id="rId5"/>
    <p:sldId id="275" r:id="rId6"/>
    <p:sldId id="260" r:id="rId7"/>
    <p:sldId id="259" r:id="rId8"/>
    <p:sldId id="272" r:id="rId9"/>
    <p:sldId id="261" r:id="rId10"/>
    <p:sldId id="263" r:id="rId11"/>
    <p:sldId id="262" r:id="rId12"/>
    <p:sldId id="268" r:id="rId13"/>
    <p:sldId id="264" r:id="rId14"/>
    <p:sldId id="266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80" r:id="rId10"/>
    <p:sldLayoutId id="2147483881" r:id="rId11"/>
    <p:sldLayoutId id="2147483874" r:id="rId12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white rectangle.png"/>
          <p:cNvPicPr>
            <a:picLocks noChangeAspect="1"/>
          </p:cNvPicPr>
          <p:nvPr/>
        </p:nvPicPr>
        <p:blipFill>
          <a:blip r:embed="rId8" cstate="print"/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2052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276872"/>
            <a:ext cx="8735888" cy="1470025"/>
          </a:xfrm>
        </p:spPr>
        <p:txBody>
          <a:bodyPr/>
          <a:lstStyle/>
          <a:p>
            <a:pPr algn="ctr" defTabSz="914363" eaLnBrk="1" fontAlgn="auto" hangingPunct="1">
              <a:spcAft>
                <a:spcPts val="0"/>
              </a:spcAft>
              <a:defRPr/>
            </a:pPr>
            <a:r>
              <a:rPr sz="7200" dirty="0" smtClean="0"/>
              <a:t>Asia-Pacific Economic Cooperation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538" y="4581525"/>
            <a:ext cx="4537075" cy="1079500"/>
          </a:xfrm>
        </p:spPr>
        <p:txBody>
          <a:bodyPr rtlCol="0"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Выполнила учитель истории и обществознания МБОУ СОШ №24: </a:t>
            </a:r>
            <a:r>
              <a:rPr lang="ru-RU" sz="2400" dirty="0" err="1" smtClean="0"/>
              <a:t>Ортякова</a:t>
            </a:r>
            <a:r>
              <a:rPr lang="ru-RU" sz="2400" dirty="0" smtClean="0"/>
              <a:t> Инна Константиновна</a:t>
            </a:r>
            <a:endParaRPr lang="ru-RU" sz="2400" dirty="0"/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3132138" y="6237288"/>
            <a:ext cx="1511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2012 год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03848" y="260648"/>
            <a:ext cx="2371725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248" y="692696"/>
            <a:ext cx="1914525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692696"/>
            <a:ext cx="1914525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66800"/>
          </a:xfrm>
        </p:spPr>
        <p:txBody>
          <a:bodyPr>
            <a:normAutofit/>
          </a:bodyPr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/>
              <a:t>Структура мероприятий АТЭС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0" y="549275"/>
            <a:ext cx="9144000" cy="3833813"/>
          </a:xfrm>
        </p:spPr>
        <p:txBody>
          <a:bodyPr/>
          <a:lstStyle/>
          <a:p>
            <a:pPr marL="623888" indent="-514350" eaLnBrk="1" hangingPunct="1">
              <a:buFont typeface="Calibri" pitchFamily="34" charset="0"/>
              <a:buAutoNum type="arabicPeriod"/>
            </a:pPr>
            <a:r>
              <a:rPr lang="ru-RU" sz="2800" smtClean="0"/>
              <a:t>Заседания рабочих групп по отраслям.</a:t>
            </a:r>
          </a:p>
          <a:p>
            <a:pPr marL="623888" indent="-514350" eaLnBrk="1" hangingPunct="1">
              <a:buFont typeface="Calibri" pitchFamily="34" charset="0"/>
              <a:buAutoNum type="arabicPeriod"/>
            </a:pPr>
            <a:r>
              <a:rPr lang="ru-RU" sz="2800" smtClean="0"/>
              <a:t>Встречи Старших Должностных Лиц (СДЛ).</a:t>
            </a:r>
          </a:p>
          <a:p>
            <a:pPr marL="623888" indent="-514350" eaLnBrk="1" hangingPunct="1">
              <a:buFont typeface="Calibri" pitchFamily="34" charset="0"/>
              <a:buAutoNum type="arabicPeriod"/>
            </a:pPr>
            <a:r>
              <a:rPr lang="ru-RU" sz="2800" smtClean="0"/>
              <a:t>Министерские встречи по отраслям (торговля, инвестиции, финансы, энергетика, малое и среднее предпринимательство, транспорт, наука и технологии, рыболовство, сельское хозяйство и др.).</a:t>
            </a:r>
          </a:p>
          <a:p>
            <a:pPr marL="623888" indent="-514350" eaLnBrk="1" hangingPunct="1">
              <a:buFontTx/>
              <a:buNone/>
            </a:pPr>
            <a:r>
              <a:rPr lang="ru-RU" sz="2800" smtClean="0"/>
              <a:t>4. Совещание министров иностранных дел и министров торговли. </a:t>
            </a:r>
          </a:p>
          <a:p>
            <a:pPr marL="623888" indent="-514350" eaLnBrk="1" hangingPunct="1">
              <a:buFontTx/>
              <a:buNone/>
            </a:pPr>
            <a:r>
              <a:rPr lang="ru-RU" sz="2800" smtClean="0"/>
              <a:t>5. Саммит Лидеров АТЭС</a:t>
            </a:r>
          </a:p>
        </p:txBody>
      </p:sp>
      <p:sp>
        <p:nvSpPr>
          <p:cNvPr id="14340" name="Прямоугольник 4"/>
          <p:cNvSpPr>
            <a:spLocks noChangeArrowheads="1"/>
          </p:cNvSpPr>
          <p:nvPr/>
        </p:nvSpPr>
        <p:spPr bwMode="auto">
          <a:xfrm>
            <a:off x="7740650" y="188913"/>
            <a:ext cx="11239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Слайд №10</a:t>
            </a: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4581128"/>
            <a:ext cx="3896469" cy="197757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6056" y="4653136"/>
            <a:ext cx="3709591" cy="20162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719126"/>
            <a:ext cx="8229600" cy="1066800"/>
          </a:xfrm>
        </p:spPr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/>
              <a:t>Структура мероприятий АТЭС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457200" y="2535238"/>
            <a:ext cx="8229600" cy="1751012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FF0000"/>
                </a:solidFill>
              </a:rPr>
              <a:t>http://rus.apec2012.ru/docs/about/plan.html</a:t>
            </a:r>
            <a:endParaRPr lang="ru-RU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r>
              <a:rPr lang="ru-RU" smtClean="0">
                <a:solidFill>
                  <a:srgbClr val="FF0000"/>
                </a:solidFill>
              </a:rPr>
              <a:t> </a:t>
            </a:r>
          </a:p>
          <a:p>
            <a:pPr eaLnBrk="1" hangingPunct="1"/>
            <a:r>
              <a:rPr lang="en-US" smtClean="0">
                <a:solidFill>
                  <a:srgbClr val="FF0000"/>
                </a:solidFill>
              </a:rPr>
              <a:t>http://www.apec.org/Glossary.aspx</a:t>
            </a:r>
            <a:endParaRPr lang="ru-RU" smtClean="0">
              <a:solidFill>
                <a:srgbClr val="FF0000"/>
              </a:solidFill>
            </a:endParaRPr>
          </a:p>
          <a:p>
            <a:pPr eaLnBrk="1" hangingPunct="1"/>
            <a:endParaRPr lang="ru-RU" smtClean="0"/>
          </a:p>
        </p:txBody>
      </p:sp>
      <p:sp>
        <p:nvSpPr>
          <p:cNvPr id="15364" name="Прямоугольник 4"/>
          <p:cNvSpPr>
            <a:spLocks noChangeArrowheads="1"/>
          </p:cNvSpPr>
          <p:nvPr/>
        </p:nvSpPr>
        <p:spPr bwMode="auto">
          <a:xfrm>
            <a:off x="250825" y="6308725"/>
            <a:ext cx="1123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Слайд №11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664797"/>
          </a:xfrm>
        </p:spPr>
        <p:txBody>
          <a:bodyPr/>
          <a:lstStyle/>
          <a:p>
            <a:pPr algn="ctr" defTabSz="914363" eaLnBrk="1" fontAlgn="auto" hangingPunct="1">
              <a:spcAft>
                <a:spcPts val="0"/>
              </a:spcAft>
              <a:defRPr/>
            </a:pPr>
            <a:r>
              <a:rPr lang="ru-RU"/>
              <a:t>Гости АТЭС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323850" y="1052513"/>
            <a:ext cx="8382000" cy="1527175"/>
          </a:xfrm>
        </p:spPr>
        <p:txBody>
          <a:bodyPr/>
          <a:lstStyle/>
          <a:p>
            <a:pPr eaLnBrk="1" hangingPunct="1"/>
            <a:r>
              <a:rPr lang="ru-RU" smtClean="0"/>
              <a:t>Согласование Секретариата АТЭС</a:t>
            </a:r>
          </a:p>
          <a:p>
            <a:pPr eaLnBrk="1" hangingPunct="1"/>
            <a:r>
              <a:rPr lang="ru-RU" smtClean="0"/>
              <a:t>Согласие всех экономик-участниц АТЭС</a:t>
            </a:r>
          </a:p>
          <a:p>
            <a:pPr eaLnBrk="1" hangingPunct="1">
              <a:buFontTx/>
              <a:buNone/>
            </a:pPr>
            <a:endParaRPr lang="ru-RU" smtClean="0"/>
          </a:p>
        </p:txBody>
      </p:sp>
      <p:sp>
        <p:nvSpPr>
          <p:cNvPr id="16388" name="Прямоугольник 4"/>
          <p:cNvSpPr>
            <a:spLocks noChangeArrowheads="1"/>
          </p:cNvSpPr>
          <p:nvPr/>
        </p:nvSpPr>
        <p:spPr bwMode="auto">
          <a:xfrm>
            <a:off x="0" y="6308725"/>
            <a:ext cx="1123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Слайд №13</a:t>
            </a: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504" y="2564904"/>
            <a:ext cx="4248472" cy="38164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4008" y="2564904"/>
            <a:ext cx="4138439" cy="38164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747897"/>
          </a:xfrm>
        </p:spPr>
        <p:txBody>
          <a:bodyPr/>
          <a:lstStyle/>
          <a:p>
            <a:pPr algn="ctr" defTabSz="914363" eaLnBrk="1" fontAlgn="auto" hangingPunct="1">
              <a:spcAft>
                <a:spcPts val="0"/>
              </a:spcAft>
              <a:defRPr/>
            </a:pPr>
            <a:r>
              <a:rPr lang="ru-RU"/>
              <a:t>Уровень </a:t>
            </a:r>
            <a:r>
              <a:rPr lang="ru-RU" sz="5400"/>
              <a:t>гостеприимства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150"/>
            <a:ext cx="8229600" cy="4321175"/>
          </a:xfrm>
        </p:spPr>
        <p:txBody>
          <a:bodyPr rtlCol="0">
            <a:normAutofit fontScale="92500" lnSpcReduction="20000"/>
          </a:bodyPr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Транспортное обеспечение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Техническое обеспечение (площадка)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Организационное обеспечение встреч и проводов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Информационная работа с экономиками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Формирование программы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Обеспечение помещениями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Питание и культурная программа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Работа со СМИ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Прочее (размещение, баннеры и пр.)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412" name="Прямоугольник 4"/>
          <p:cNvSpPr>
            <a:spLocks noChangeArrowheads="1"/>
          </p:cNvSpPr>
          <p:nvPr/>
        </p:nvSpPr>
        <p:spPr bwMode="auto">
          <a:xfrm>
            <a:off x="323850" y="6237288"/>
            <a:ext cx="11239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Слайд №14</a:t>
            </a:r>
          </a:p>
        </p:txBody>
      </p:sp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7664" y="5157192"/>
            <a:ext cx="3168353" cy="17008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56176" y="2564904"/>
            <a:ext cx="2664296" cy="19442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56176" y="4725144"/>
            <a:ext cx="2664296" cy="18722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C:\Documents and Settings\User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813"/>
            <a:ext cx="914400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pPr algn="ctr" defTabSz="914363" eaLnBrk="1" fontAlgn="auto" hangingPunct="1">
              <a:spcAft>
                <a:spcPts val="0"/>
              </a:spcAft>
              <a:defRPr/>
            </a:pPr>
            <a:r>
              <a:rPr lang="ru-RU"/>
              <a:t>ИТОГИ  проведения САММИТА  АТЭС 2012 для РОССИИ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395288" y="1700213"/>
            <a:ext cx="8382000" cy="5700712"/>
          </a:xfrm>
        </p:spPr>
        <p:txBody>
          <a:bodyPr/>
          <a:lstStyle/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 smtClean="0"/>
              <a:t>Формирование имиджа России;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 smtClean="0"/>
              <a:t>Изменение облика России после распада СССР;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 smtClean="0"/>
              <a:t>Статус равного государства, имеющего важное значение в мировом сообществе;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 smtClean="0"/>
              <a:t>Консолидация Российского общества;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 smtClean="0"/>
              <a:t>Развития Дальнего Востока и города  Владивостока в частности;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 smtClean="0"/>
              <a:t>Создание  необходимой для ДВ инфраструктуры;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 smtClean="0"/>
              <a:t>Развитие туризма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 smtClean="0"/>
              <a:t>Привлечение инвестиции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ru-RU" smtClean="0"/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ru-RU" smtClean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</p:spPr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/>
              <a:t>Asia-Pacific Economic Cooperation</a:t>
            </a:r>
            <a:endParaRPr lang="ru-RU"/>
          </a:p>
        </p:txBody>
      </p:sp>
      <p:sp>
        <p:nvSpPr>
          <p:cNvPr id="6147" name="Содержимое 5"/>
          <p:cNvSpPr>
            <a:spLocks noGrp="1"/>
          </p:cNvSpPr>
          <p:nvPr>
            <p:ph idx="1"/>
          </p:nvPr>
        </p:nvSpPr>
        <p:spPr>
          <a:xfrm>
            <a:off x="457200" y="4429125"/>
            <a:ext cx="3328988" cy="714375"/>
          </a:xfrm>
        </p:spPr>
        <p:txBody>
          <a:bodyPr/>
          <a:lstStyle/>
          <a:p>
            <a:pPr eaLnBrk="1" hangingPunct="1"/>
            <a:r>
              <a:rPr lang="en-US" smtClean="0"/>
              <a:t>www.apec.org</a:t>
            </a:r>
            <a:endParaRPr lang="ru-RU" smtClean="0"/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3143250"/>
            <a:ext cx="55689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3" descr="%D0%9B%D0%BE%D0%B3%D0%BE%D1%82%D0%B8%D0%BF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75" y="2925763"/>
            <a:ext cx="2286000" cy="136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5"/>
          <p:cNvSpPr txBox="1">
            <a:spLocks/>
          </p:cNvSpPr>
          <p:nvPr/>
        </p:nvSpPr>
        <p:spPr>
          <a:xfrm>
            <a:off x="5214938" y="4572000"/>
            <a:ext cx="3686175" cy="10001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www.apec2012.ru</a:t>
            </a:r>
            <a:endParaRPr lang="ru-RU" sz="2800" dirty="0">
              <a:latin typeface="+mn-lt"/>
              <a:cs typeface="+mn-cs"/>
            </a:endParaRPr>
          </a:p>
        </p:txBody>
      </p:sp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250825" y="6453188"/>
            <a:ext cx="1368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Слайд №1.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2"/>
          <p:cNvSpPr>
            <a:spLocks noGrp="1"/>
          </p:cNvSpPr>
          <p:nvPr>
            <p:ph idx="1"/>
          </p:nvPr>
        </p:nvSpPr>
        <p:spPr>
          <a:xfrm>
            <a:off x="179388" y="1052513"/>
            <a:ext cx="8382000" cy="2211387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ru-RU" smtClean="0"/>
              <a:t>АТЭС - э</a:t>
            </a:r>
            <a:r>
              <a:rPr lang="en-US" smtClean="0"/>
              <a:t>то объединение Форумов, в рамках которых ежегодно проводятся тесно связанные между собой конференции и встречи различного уровня. </a:t>
            </a:r>
          </a:p>
          <a:p>
            <a:pPr eaLnBrk="1" hangingPunct="1">
              <a:spcBef>
                <a:spcPts val="1200"/>
              </a:spcBef>
            </a:pPr>
            <a:r>
              <a:rPr lang="ru-RU" smtClean="0"/>
              <a:t>АТЭС создан в 1989 г.</a:t>
            </a:r>
          </a:p>
          <a:p>
            <a:pPr eaLnBrk="1" hangingPunct="1">
              <a:spcBef>
                <a:spcPts val="1200"/>
              </a:spcBef>
            </a:pPr>
            <a:r>
              <a:rPr lang="ru-RU" smtClean="0"/>
              <a:t>Россия вступила в АТЭС в 1998 г.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9750" y="0"/>
            <a:ext cx="8229600" cy="1066800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Asia-Pacific Economic Cooperation</a:t>
            </a:r>
            <a:endParaRPr lang="ru-RU" sz="5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172" name="TextBox 6"/>
          <p:cNvSpPr txBox="1">
            <a:spLocks noChangeArrowheads="1"/>
          </p:cNvSpPr>
          <p:nvPr/>
        </p:nvSpPr>
        <p:spPr bwMode="auto">
          <a:xfrm>
            <a:off x="0" y="6488113"/>
            <a:ext cx="16557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Слайд №2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4149080"/>
            <a:ext cx="7153275" cy="2463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</p:spPr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/>
              <a:t>АТЭС  как объединение экономик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0" y="908050"/>
            <a:ext cx="6516688" cy="5213350"/>
          </a:xfrm>
        </p:spPr>
        <p:txBody>
          <a:bodyPr/>
          <a:lstStyle/>
          <a:p>
            <a:pPr eaLnBrk="1" hangingPunct="1"/>
            <a:r>
              <a:rPr lang="ru-RU" sz="2800" smtClean="0"/>
              <a:t>АТЭС является объединением экономик. В связи с этим использование на встречах и совещаниях любых объектов, таких как флаги, гербы, гимны любой участвующей экономики неприемлемо.</a:t>
            </a:r>
          </a:p>
          <a:p>
            <a:pPr eaLnBrk="1" hangingPunct="1"/>
            <a:r>
              <a:rPr lang="ru-RU" sz="2800" smtClean="0"/>
              <a:t>Использование утверждённой терминологии как в устной, так и в письменной речи</a:t>
            </a:r>
          </a:p>
          <a:p>
            <a:pPr eaLnBrk="1" hangingPunct="1"/>
            <a:r>
              <a:rPr lang="ru-RU" sz="2800" smtClean="0"/>
              <a:t>Для обозначения членов АТЭС используются термины- «Участвующие экономики» или «члены» или «экономики»</a:t>
            </a:r>
          </a:p>
        </p:txBody>
      </p:sp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323850" y="6524625"/>
            <a:ext cx="1655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Слайд 3</a:t>
            </a: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00825" y="980728"/>
            <a:ext cx="2543175" cy="6120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224" y="2996952"/>
            <a:ext cx="2555776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Умножение 6"/>
          <p:cNvSpPr/>
          <p:nvPr/>
        </p:nvSpPr>
        <p:spPr bwMode="auto">
          <a:xfrm>
            <a:off x="6012160" y="1700808"/>
            <a:ext cx="1224136" cy="4323360"/>
          </a:xfrm>
          <a:prstGeom prst="mathMultiply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099">
              <a:defRPr/>
            </a:pPr>
            <a:endParaRPr lang="ru-RU" sz="23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Segoe" pitchFamily="34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idx="1"/>
          </p:nvPr>
        </p:nvSpPr>
        <p:spPr>
          <a:xfrm>
            <a:off x="250825" y="1341438"/>
            <a:ext cx="8229600" cy="2824162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ru-RU" b="1" smtClean="0"/>
              <a:t>экономический рост и развитие;</a:t>
            </a:r>
          </a:p>
          <a:p>
            <a:pPr eaLnBrk="1" hangingPunct="1">
              <a:spcBef>
                <a:spcPts val="1200"/>
              </a:spcBef>
            </a:pPr>
            <a:r>
              <a:rPr lang="ru-RU" b="1" smtClean="0"/>
              <a:t>открытость торговли и инвестиции;</a:t>
            </a:r>
          </a:p>
          <a:p>
            <a:pPr eaLnBrk="1" hangingPunct="1">
              <a:spcBef>
                <a:spcPts val="1200"/>
              </a:spcBef>
            </a:pPr>
            <a:r>
              <a:rPr lang="ru-RU" b="1" smtClean="0"/>
              <a:t>содействие развитию бизнеса</a:t>
            </a:r>
          </a:p>
          <a:p>
            <a:pPr eaLnBrk="1" hangingPunct="1">
              <a:spcBef>
                <a:spcPts val="1200"/>
              </a:spcBef>
            </a:pPr>
            <a:endParaRPr lang="ru-RU" b="1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850" y="188913"/>
            <a:ext cx="8229600" cy="10668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Приоритеты АТЭС</a:t>
            </a: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6013" y="3429000"/>
            <a:ext cx="6696075" cy="3168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221" name="Прямоугольник 4"/>
          <p:cNvSpPr>
            <a:spLocks noChangeArrowheads="1"/>
          </p:cNvSpPr>
          <p:nvPr/>
        </p:nvSpPr>
        <p:spPr bwMode="auto">
          <a:xfrm>
            <a:off x="8118475" y="6237288"/>
            <a:ext cx="10255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Слайд №4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64797"/>
          </a:xfrm>
        </p:spPr>
        <p:txBody>
          <a:bodyPr/>
          <a:lstStyle/>
          <a:p>
            <a:pPr algn="ctr" defTabSz="914363" eaLnBrk="1" fontAlgn="auto" hangingPunct="1">
              <a:spcAft>
                <a:spcPts val="0"/>
              </a:spcAft>
              <a:defRPr/>
            </a:pPr>
            <a:r>
              <a:rPr lang="ru-RU"/>
              <a:t>Принципы АТЭС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981075"/>
            <a:ext cx="8229600" cy="4324350"/>
          </a:xfrm>
        </p:spPr>
        <p:txBody>
          <a:bodyPr rtlCol="0">
            <a:normAutofit lnSpcReduction="10000"/>
          </a:bodyPr>
          <a:lstStyle/>
          <a:p>
            <a:pPr defTabSz="914363" eaLnBrk="1" fontAlgn="auto" hangingPunct="1">
              <a:spcBef>
                <a:spcPts val="1200"/>
              </a:spcBef>
              <a:spcAft>
                <a:spcPts val="0"/>
              </a:spcAft>
              <a:defRPr/>
            </a:pPr>
            <a:r>
              <a:rPr lang="en-US" dirty="0" smtClean="0"/>
              <a:t>“APEC means business”</a:t>
            </a:r>
          </a:p>
          <a:p>
            <a:pPr defTabSz="914363" eaLnBrk="1" fontAlgn="auto" hangingPunct="1">
              <a:spcBef>
                <a:spcPts val="1200"/>
              </a:spcBef>
              <a:spcAft>
                <a:spcPts val="0"/>
              </a:spcAft>
              <a:defRPr/>
            </a:pPr>
            <a:r>
              <a:rPr lang="ru-RU" dirty="0" smtClean="0"/>
              <a:t>информационный обмен</a:t>
            </a:r>
          </a:p>
          <a:p>
            <a:pPr defTabSz="914363" eaLnBrk="1" fontAlgn="auto" hangingPunct="1">
              <a:spcBef>
                <a:spcPts val="1200"/>
              </a:spcBef>
              <a:spcAft>
                <a:spcPts val="0"/>
              </a:spcAft>
              <a:defRPr/>
            </a:pPr>
            <a:r>
              <a:rPr lang="ru-RU" dirty="0" err="1" smtClean="0"/>
              <a:t>недискриминация</a:t>
            </a:r>
            <a:endParaRPr lang="ru-RU" dirty="0" smtClean="0"/>
          </a:p>
          <a:p>
            <a:pPr defTabSz="914363" eaLnBrk="1" fontAlgn="auto" hangingPunct="1">
              <a:spcBef>
                <a:spcPts val="1200"/>
              </a:spcBef>
              <a:spcAft>
                <a:spcPts val="0"/>
              </a:spcAft>
              <a:defRPr/>
            </a:pPr>
            <a:r>
              <a:rPr lang="ru-RU" dirty="0" err="1" smtClean="0"/>
              <a:t>сравнительность</a:t>
            </a:r>
            <a:endParaRPr lang="ru-RU" dirty="0" smtClean="0"/>
          </a:p>
          <a:p>
            <a:pPr defTabSz="914363" eaLnBrk="1" fontAlgn="auto" hangingPunct="1">
              <a:spcBef>
                <a:spcPts val="1200"/>
              </a:spcBef>
              <a:spcAft>
                <a:spcPts val="0"/>
              </a:spcAft>
              <a:defRPr/>
            </a:pPr>
            <a:r>
              <a:rPr lang="ru-RU" dirty="0" smtClean="0"/>
              <a:t>прозрачность</a:t>
            </a:r>
          </a:p>
          <a:p>
            <a:pPr defTabSz="914363" eaLnBrk="1" fontAlgn="auto" hangingPunct="1">
              <a:spcBef>
                <a:spcPts val="1200"/>
              </a:spcBef>
              <a:spcAft>
                <a:spcPts val="0"/>
              </a:spcAft>
              <a:defRPr/>
            </a:pPr>
            <a:r>
              <a:rPr lang="ru-RU" dirty="0" smtClean="0"/>
              <a:t>гибкость</a:t>
            </a:r>
          </a:p>
          <a:p>
            <a:pPr defTabSz="914363" eaLnBrk="1" fontAlgn="auto" hangingPunct="1">
              <a:spcBef>
                <a:spcPts val="1200"/>
              </a:spcBef>
              <a:spcAft>
                <a:spcPts val="0"/>
              </a:spcAft>
              <a:defRPr/>
            </a:pPr>
            <a:r>
              <a:rPr lang="ru-RU" dirty="0" smtClean="0"/>
              <a:t>отказ от жесткого планирования и административного аппарата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244" name="Прямоугольник 4"/>
          <p:cNvSpPr>
            <a:spLocks noChangeArrowheads="1"/>
          </p:cNvSpPr>
          <p:nvPr/>
        </p:nvSpPr>
        <p:spPr bwMode="auto">
          <a:xfrm>
            <a:off x="107950" y="6308725"/>
            <a:ext cx="1025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Слайд №5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55776" y="4997202"/>
            <a:ext cx="3456384" cy="1860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64088" y="1124744"/>
            <a:ext cx="3384376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719126"/>
            <a:ext cx="8229600" cy="1066800"/>
          </a:xfrm>
        </p:spPr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/>
              <a:t>APEC Knowledge Transfer</a:t>
            </a:r>
            <a:endParaRPr lang="ru-RU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179388" y="1628775"/>
            <a:ext cx="8229600" cy="1893888"/>
          </a:xfrm>
        </p:spPr>
        <p:txBody>
          <a:bodyPr/>
          <a:lstStyle/>
          <a:p>
            <a:pPr eaLnBrk="1" hangingPunct="1"/>
            <a:r>
              <a:rPr lang="ru-RU" smtClean="0"/>
              <a:t>Накопление, сохранение и передача опыта организации мероприятий АТЭС следующей стране, председательствующей на Форуме</a:t>
            </a: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0113" y="3332163"/>
            <a:ext cx="7000875" cy="35258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269" name="Прямоугольник 4"/>
          <p:cNvSpPr>
            <a:spLocks noChangeArrowheads="1"/>
          </p:cNvSpPr>
          <p:nvPr/>
        </p:nvSpPr>
        <p:spPr bwMode="auto">
          <a:xfrm>
            <a:off x="7885113" y="6381750"/>
            <a:ext cx="10255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Слайд №6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64797"/>
          </a:xfrm>
        </p:spPr>
        <p:txBody>
          <a:bodyPr/>
          <a:lstStyle/>
          <a:p>
            <a:pPr algn="ctr" defTabSz="914363" eaLnBrk="1" fontAlgn="auto" hangingPunct="1">
              <a:spcAft>
                <a:spcPts val="0"/>
              </a:spcAft>
              <a:defRPr/>
            </a:pPr>
            <a:r>
              <a:rPr lang="ru-RU"/>
              <a:t>Участники АТЭС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1388"/>
          </a:xfrm>
        </p:spPr>
        <p:txBody>
          <a:bodyPr rtlCol="0"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21 экономика (АТР)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Секретариат</a:t>
            </a:r>
            <a:r>
              <a:rPr lang="en-US" dirty="0" smtClean="0"/>
              <a:t> АТЭС;</a:t>
            </a:r>
            <a:endParaRPr lang="ru-RU" dirty="0" smtClean="0"/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Деловой консультативный совет (</a:t>
            </a:r>
            <a:r>
              <a:rPr lang="en-US" dirty="0" smtClean="0"/>
              <a:t>ABAC</a:t>
            </a:r>
            <a:r>
              <a:rPr lang="ru-RU" dirty="0" smtClean="0"/>
              <a:t>);</a:t>
            </a:r>
          </a:p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Организации-наблюдатели АТЭС: </a:t>
            </a:r>
          </a:p>
          <a:p>
            <a:pPr marL="1268413" indent="-457200" defTabSz="914363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/>
              <a:t>Секретариат Ассоциации государств Юго-Восточной Азии (</a:t>
            </a:r>
            <a:r>
              <a:rPr lang="en-US" sz="2400" dirty="0" smtClean="0"/>
              <a:t>ASEAN</a:t>
            </a:r>
            <a:r>
              <a:rPr lang="ru-RU" sz="2400" dirty="0" smtClean="0"/>
              <a:t>); </a:t>
            </a:r>
          </a:p>
          <a:p>
            <a:pPr marL="1268413" indent="-457200" defTabSz="914363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/>
              <a:t>Совет тихоокеанского экономического сотрудничества (</a:t>
            </a:r>
            <a:r>
              <a:rPr lang="en-US" sz="2400" dirty="0" smtClean="0"/>
              <a:t>PECC</a:t>
            </a:r>
            <a:r>
              <a:rPr lang="ru-RU" sz="2400" dirty="0" smtClean="0"/>
              <a:t>); </a:t>
            </a:r>
          </a:p>
          <a:p>
            <a:pPr marL="1268413" indent="-457200" defTabSz="914363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/>
              <a:t>Форум тихоокеанских островов (</a:t>
            </a:r>
            <a:r>
              <a:rPr lang="en-US" sz="2400" dirty="0" smtClean="0"/>
              <a:t>PIF</a:t>
            </a:r>
            <a:r>
              <a:rPr lang="ru-RU" sz="2400" dirty="0" smtClean="0"/>
              <a:t>);</a:t>
            </a:r>
            <a:endParaRPr lang="ru-RU" sz="2400" dirty="0"/>
          </a:p>
        </p:txBody>
      </p:sp>
      <p:sp>
        <p:nvSpPr>
          <p:cNvPr id="12292" name="Прямоугольник 4"/>
          <p:cNvSpPr>
            <a:spLocks noChangeArrowheads="1"/>
          </p:cNvSpPr>
          <p:nvPr/>
        </p:nvSpPr>
        <p:spPr bwMode="auto">
          <a:xfrm>
            <a:off x="179388" y="6237288"/>
            <a:ext cx="10271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Слайд №7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8024" y="620688"/>
            <a:ext cx="3777208" cy="17887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664" y="5229200"/>
            <a:ext cx="1743075" cy="1428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63888" y="5229200"/>
            <a:ext cx="1790700" cy="1428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12160" y="5301208"/>
            <a:ext cx="2713484" cy="13681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066800"/>
          </a:xfrm>
        </p:spPr>
        <p:txBody>
          <a:bodyPr>
            <a:normAutofit fontScale="90000"/>
          </a:bodyPr>
          <a:lstStyle/>
          <a:p>
            <a:pPr algn="ctr" defTabSz="914363" eaLnBrk="1" fontAlgn="auto" hangingPunct="1">
              <a:spcAft>
                <a:spcPts val="0"/>
              </a:spcAft>
              <a:defRPr/>
            </a:pPr>
            <a:r>
              <a:rPr lang="ru-RU"/>
              <a:t>Россия – экономика, председательствующая в АТЭС в 2012 г.</a:t>
            </a:r>
            <a:br>
              <a:rPr lang="ru-RU"/>
            </a:br>
            <a:endParaRPr lang="ru-RU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57200" y="1857375"/>
            <a:ext cx="8229600" cy="4716463"/>
          </a:xfrm>
        </p:spPr>
        <p:txBody>
          <a:bodyPr/>
          <a:lstStyle/>
          <a:p>
            <a:pPr eaLnBrk="1" hangingPunct="1"/>
            <a:r>
              <a:rPr lang="ru-RU" smtClean="0"/>
              <a:t>Она избирается на год и отвечает за организацию всех проходящих на её территории заседаний., определяет приоритеты деятельности форума на срок своего председательства.</a:t>
            </a:r>
          </a:p>
          <a:p>
            <a:pPr eaLnBrk="1" hangingPunct="1"/>
            <a:endParaRPr lang="ru-RU" smtClean="0"/>
          </a:p>
        </p:txBody>
      </p:sp>
      <p:sp>
        <p:nvSpPr>
          <p:cNvPr id="5" name="Стрелка вниз 4"/>
          <p:cNvSpPr/>
          <p:nvPr/>
        </p:nvSpPr>
        <p:spPr>
          <a:xfrm rot="2199505">
            <a:off x="1662113" y="4249738"/>
            <a:ext cx="792162" cy="6477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9707088">
            <a:off x="7202488" y="4164013"/>
            <a:ext cx="792162" cy="6477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8" name="TextBox 6"/>
          <p:cNvSpPr txBox="1">
            <a:spLocks noChangeArrowheads="1"/>
          </p:cNvSpPr>
          <p:nvPr/>
        </p:nvSpPr>
        <p:spPr bwMode="auto">
          <a:xfrm>
            <a:off x="0" y="4724400"/>
            <a:ext cx="31321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Администрация председательствующей экономики</a:t>
            </a:r>
          </a:p>
          <a:p>
            <a:r>
              <a:rPr lang="ru-RU">
                <a:latin typeface="Calibri" pitchFamily="34" charset="0"/>
              </a:rPr>
              <a:t>Решает все стратегические вопросы</a:t>
            </a:r>
          </a:p>
        </p:txBody>
      </p:sp>
      <p:sp>
        <p:nvSpPr>
          <p:cNvPr id="13319" name="TextBox 7"/>
          <p:cNvSpPr txBox="1">
            <a:spLocks noChangeArrowheads="1"/>
          </p:cNvSpPr>
          <p:nvPr/>
        </p:nvSpPr>
        <p:spPr bwMode="auto">
          <a:xfrm>
            <a:off x="6516688" y="4724400"/>
            <a:ext cx="27368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Организационный комитет</a:t>
            </a:r>
          </a:p>
          <a:p>
            <a:r>
              <a:rPr lang="ru-RU">
                <a:latin typeface="Calibri" pitchFamily="34" charset="0"/>
              </a:rPr>
              <a:t>Обеспечивает поддержку проведения мероприятия</a:t>
            </a:r>
          </a:p>
        </p:txBody>
      </p:sp>
      <p:sp>
        <p:nvSpPr>
          <p:cNvPr id="13320" name="TextBox 9"/>
          <p:cNvSpPr txBox="1">
            <a:spLocks noChangeArrowheads="1"/>
          </p:cNvSpPr>
          <p:nvPr/>
        </p:nvSpPr>
        <p:spPr bwMode="auto">
          <a:xfrm>
            <a:off x="2555875" y="3933825"/>
            <a:ext cx="3844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Организационная структура</a:t>
            </a:r>
          </a:p>
        </p:txBody>
      </p:sp>
      <p:sp>
        <p:nvSpPr>
          <p:cNvPr id="13321" name="Прямоугольник 10"/>
          <p:cNvSpPr>
            <a:spLocks noChangeArrowheads="1"/>
          </p:cNvSpPr>
          <p:nvPr/>
        </p:nvSpPr>
        <p:spPr bwMode="auto">
          <a:xfrm>
            <a:off x="179388" y="6308725"/>
            <a:ext cx="10271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Слайд №9</a:t>
            </a:r>
          </a:p>
        </p:txBody>
      </p:sp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35896" y="4509120"/>
            <a:ext cx="2457450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">
  <a:themeElements>
    <a:clrScheme name="Green Template-Template">
      <a:dk1>
        <a:srgbClr val="000000"/>
      </a:dk1>
      <a:lt1>
        <a:srgbClr val="FFFFFF"/>
      </a:lt1>
      <a:dk2>
        <a:srgbClr val="1F7335"/>
      </a:dk2>
      <a:lt2>
        <a:srgbClr val="C4FF8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631</TotalTime>
  <Words>474</Words>
  <Application>Microsoft Office PowerPoint</Application>
  <PresentationFormat>Экран (4:3)</PresentationFormat>
  <Paragraphs>87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Courier New</vt:lpstr>
      <vt:lpstr>Georgia</vt:lpstr>
      <vt:lpstr>Segoe</vt:lpstr>
      <vt:lpstr>Тема3</vt:lpstr>
      <vt:lpstr>Белый текст и шрифт Courier для слайдов с кодом</vt:lpstr>
      <vt:lpstr>Asia-Pacific Economic Cooperation</vt:lpstr>
      <vt:lpstr>Asia-Pacific Economic Cooperation</vt:lpstr>
      <vt:lpstr>Слайд 3</vt:lpstr>
      <vt:lpstr>АТЭС  как объединение экономик</vt:lpstr>
      <vt:lpstr>Слайд 5</vt:lpstr>
      <vt:lpstr>Принципы АТЭС</vt:lpstr>
      <vt:lpstr>APEC Knowledge Transfer</vt:lpstr>
      <vt:lpstr>Участники АТЭС</vt:lpstr>
      <vt:lpstr>Россия – экономика, председательствующая в АТЭС в 2012 г. </vt:lpstr>
      <vt:lpstr>Структура мероприятий АТЭС</vt:lpstr>
      <vt:lpstr>Структура мероприятий АТЭС</vt:lpstr>
      <vt:lpstr>Гости АТЭС</vt:lpstr>
      <vt:lpstr>Уровень гостеприимства</vt:lpstr>
      <vt:lpstr>Слайд 14</vt:lpstr>
      <vt:lpstr>ИТОГИ  проведения САММИТА  АТЭС 2012 для РОССИИ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Asia-Pacific Economic Cooperation</dc:title>
  <dc:creator>Пользователь Windows</dc:creator>
  <cp:lastModifiedBy>RePack by SPecialiST</cp:lastModifiedBy>
  <cp:revision>55</cp:revision>
  <dcterms:created xsi:type="dcterms:W3CDTF">2012-08-27T13:53:01Z</dcterms:created>
  <dcterms:modified xsi:type="dcterms:W3CDTF">2013-09-13T20:37:59Z</dcterms:modified>
</cp:coreProperties>
</file>